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3"/>
  </p:notesMasterIdLst>
  <p:handoutMasterIdLst>
    <p:handoutMasterId r:id="rId24"/>
  </p:handoutMasterIdLst>
  <p:sldIdLst>
    <p:sldId id="259" r:id="rId3"/>
    <p:sldId id="331" r:id="rId4"/>
    <p:sldId id="294" r:id="rId5"/>
    <p:sldId id="366" r:id="rId6"/>
    <p:sldId id="316" r:id="rId7"/>
    <p:sldId id="359" r:id="rId8"/>
    <p:sldId id="342" r:id="rId9"/>
    <p:sldId id="370" r:id="rId10"/>
    <p:sldId id="367" r:id="rId11"/>
    <p:sldId id="362" r:id="rId12"/>
    <p:sldId id="368" r:id="rId13"/>
    <p:sldId id="369" r:id="rId14"/>
    <p:sldId id="350" r:id="rId15"/>
    <p:sldId id="363" r:id="rId16"/>
    <p:sldId id="364" r:id="rId17"/>
    <p:sldId id="365" r:id="rId18"/>
    <p:sldId id="371" r:id="rId19"/>
    <p:sldId id="372" r:id="rId20"/>
    <p:sldId id="356" r:id="rId21"/>
    <p:sldId id="354" r:id="rId2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259"/>
            <p14:sldId id="331"/>
            <p14:sldId id="294"/>
            <p14:sldId id="366"/>
            <p14:sldId id="316"/>
            <p14:sldId id="359"/>
            <p14:sldId id="342"/>
            <p14:sldId id="370"/>
            <p14:sldId id="367"/>
            <p14:sldId id="362"/>
            <p14:sldId id="368"/>
            <p14:sldId id="369"/>
            <p14:sldId id="350"/>
            <p14:sldId id="363"/>
            <p14:sldId id="364"/>
            <p14:sldId id="365"/>
            <p14:sldId id="371"/>
            <p14:sldId id="372"/>
            <p14:sldId id="356"/>
            <p14:sldId id="3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70C0"/>
    <a:srgbClr val="66FF33"/>
    <a:srgbClr val="FF0000"/>
    <a:srgbClr val="EAEFF7"/>
    <a:srgbClr val="FA0606"/>
    <a:srgbClr val="3B3838"/>
    <a:srgbClr val="D2DEEF"/>
    <a:srgbClr val="E7E6E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64" autoAdjust="0"/>
    <p:restoredTop sz="93778" autoAdjust="0"/>
  </p:normalViewPr>
  <p:slideViewPr>
    <p:cSldViewPr snapToGrid="0">
      <p:cViewPr varScale="1">
        <p:scale>
          <a:sx n="46" d="100"/>
          <a:sy n="46" d="100"/>
        </p:scale>
        <p:origin x="1002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[LEd defect list DC detail v2.xlsx]DC!PivotTable1</c:name>
    <c:fmtId val="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Everlight Failue</a:t>
            </a:r>
            <a:r>
              <a:rPr lang="en-US" baseline="0"/>
              <a:t> Distribution by DC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DC!$B$3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DC!$A$4:$A$29</c:f>
              <c:strCache>
                <c:ptCount val="25"/>
                <c:pt idx="0">
                  <c:v>D1907</c:v>
                </c:pt>
                <c:pt idx="1">
                  <c:v>D190725</c:v>
                </c:pt>
                <c:pt idx="2">
                  <c:v>D190730</c:v>
                </c:pt>
                <c:pt idx="3">
                  <c:v>D190817</c:v>
                </c:pt>
                <c:pt idx="4">
                  <c:v>D190818</c:v>
                </c:pt>
                <c:pt idx="5">
                  <c:v>D190820</c:v>
                </c:pt>
                <c:pt idx="6">
                  <c:v>D190828</c:v>
                </c:pt>
                <c:pt idx="7">
                  <c:v>D190914</c:v>
                </c:pt>
                <c:pt idx="8">
                  <c:v>D191025</c:v>
                </c:pt>
                <c:pt idx="9">
                  <c:v>D191114</c:v>
                </c:pt>
                <c:pt idx="10">
                  <c:v>D191220</c:v>
                </c:pt>
                <c:pt idx="11">
                  <c:v>D1916</c:v>
                </c:pt>
                <c:pt idx="12">
                  <c:v>D200107</c:v>
                </c:pt>
                <c:pt idx="13">
                  <c:v>D200108</c:v>
                </c:pt>
                <c:pt idx="14">
                  <c:v>D200216</c:v>
                </c:pt>
                <c:pt idx="15">
                  <c:v>D200415</c:v>
                </c:pt>
                <c:pt idx="16">
                  <c:v>D200503</c:v>
                </c:pt>
                <c:pt idx="17">
                  <c:v>D200508</c:v>
                </c:pt>
                <c:pt idx="18">
                  <c:v>D200512</c:v>
                </c:pt>
                <c:pt idx="19">
                  <c:v>D200817</c:v>
                </c:pt>
                <c:pt idx="20">
                  <c:v>D200723</c:v>
                </c:pt>
                <c:pt idx="21">
                  <c:v>D200720</c:v>
                </c:pt>
                <c:pt idx="22">
                  <c:v>200512</c:v>
                </c:pt>
                <c:pt idx="23">
                  <c:v>200720</c:v>
                </c:pt>
                <c:pt idx="24">
                  <c:v>200817</c:v>
                </c:pt>
              </c:strCache>
            </c:strRef>
          </c:cat>
          <c:val>
            <c:numRef>
              <c:f>DC!$B$4:$B$29</c:f>
              <c:numCache>
                <c:formatCode>General</c:formatCode>
                <c:ptCount val="25"/>
                <c:pt idx="0">
                  <c:v>13</c:v>
                </c:pt>
                <c:pt idx="1">
                  <c:v>54</c:v>
                </c:pt>
                <c:pt idx="2">
                  <c:v>181</c:v>
                </c:pt>
                <c:pt idx="3">
                  <c:v>66</c:v>
                </c:pt>
                <c:pt idx="4">
                  <c:v>132</c:v>
                </c:pt>
                <c:pt idx="5">
                  <c:v>13</c:v>
                </c:pt>
                <c:pt idx="6">
                  <c:v>14</c:v>
                </c:pt>
                <c:pt idx="7">
                  <c:v>19</c:v>
                </c:pt>
                <c:pt idx="8">
                  <c:v>9</c:v>
                </c:pt>
                <c:pt idx="9">
                  <c:v>31</c:v>
                </c:pt>
                <c:pt idx="10">
                  <c:v>6</c:v>
                </c:pt>
                <c:pt idx="11">
                  <c:v>12</c:v>
                </c:pt>
                <c:pt idx="12">
                  <c:v>11</c:v>
                </c:pt>
                <c:pt idx="13">
                  <c:v>8</c:v>
                </c:pt>
                <c:pt idx="14">
                  <c:v>4</c:v>
                </c:pt>
                <c:pt idx="15">
                  <c:v>10</c:v>
                </c:pt>
                <c:pt idx="16">
                  <c:v>27</c:v>
                </c:pt>
                <c:pt idx="17">
                  <c:v>2</c:v>
                </c:pt>
                <c:pt idx="18">
                  <c:v>8</c:v>
                </c:pt>
                <c:pt idx="19">
                  <c:v>5</c:v>
                </c:pt>
                <c:pt idx="20">
                  <c:v>2</c:v>
                </c:pt>
                <c:pt idx="21">
                  <c:v>4</c:v>
                </c:pt>
                <c:pt idx="22">
                  <c:v>1</c:v>
                </c:pt>
                <c:pt idx="23">
                  <c:v>2</c:v>
                </c:pt>
                <c:pt idx="2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8B-40AA-A195-3FB01BD501D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17867776"/>
        <c:axId val="417866136"/>
      </c:barChart>
      <c:catAx>
        <c:axId val="4178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66136"/>
        <c:crosses val="autoZero"/>
        <c:auto val="1"/>
        <c:lblAlgn val="ctr"/>
        <c:lblOffset val="100"/>
        <c:noMultiLvlLbl val="0"/>
      </c:catAx>
      <c:valAx>
        <c:axId val="41786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6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00B050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Fii receive EverlightLED</a:t>
            </a:r>
            <a:r>
              <a:rPr lang="en-US" baseline="0"/>
              <a:t> and Failure Distribution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2013720096448203E-2"/>
          <c:y val="0.14611872146118721"/>
          <c:w val="0.91283023078677084"/>
          <c:h val="0.612360838456836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Data!$J$3</c:f>
              <c:strCache>
                <c:ptCount val="1"/>
                <c:pt idx="0">
                  <c:v>RECEIVE_QTY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1641FA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Data!$I$4:$I$34</c:f>
              <c:strCache>
                <c:ptCount val="31"/>
                <c:pt idx="0">
                  <c:v>D190308</c:v>
                </c:pt>
                <c:pt idx="1">
                  <c:v>D1907</c:v>
                </c:pt>
                <c:pt idx="2">
                  <c:v>D190725</c:v>
                </c:pt>
                <c:pt idx="3">
                  <c:v>D190730</c:v>
                </c:pt>
                <c:pt idx="4">
                  <c:v>D190817</c:v>
                </c:pt>
                <c:pt idx="5">
                  <c:v>D190818</c:v>
                </c:pt>
                <c:pt idx="6">
                  <c:v>D190820</c:v>
                </c:pt>
                <c:pt idx="7">
                  <c:v>D190828</c:v>
                </c:pt>
                <c:pt idx="8">
                  <c:v>D190906</c:v>
                </c:pt>
                <c:pt idx="9">
                  <c:v>D190914</c:v>
                </c:pt>
                <c:pt idx="10">
                  <c:v>D191025</c:v>
                </c:pt>
                <c:pt idx="11">
                  <c:v>D191114</c:v>
                </c:pt>
                <c:pt idx="12">
                  <c:v>D191220</c:v>
                </c:pt>
                <c:pt idx="13">
                  <c:v>D1916</c:v>
                </c:pt>
                <c:pt idx="14">
                  <c:v>D200107</c:v>
                </c:pt>
                <c:pt idx="15">
                  <c:v>D200109</c:v>
                </c:pt>
                <c:pt idx="16">
                  <c:v>D200113</c:v>
                </c:pt>
                <c:pt idx="17">
                  <c:v>D200216</c:v>
                </c:pt>
                <c:pt idx="18">
                  <c:v>D200415</c:v>
                </c:pt>
                <c:pt idx="19">
                  <c:v>D200503</c:v>
                </c:pt>
                <c:pt idx="20">
                  <c:v>D200508</c:v>
                </c:pt>
                <c:pt idx="21">
                  <c:v>D200512</c:v>
                </c:pt>
                <c:pt idx="22">
                  <c:v>D200720</c:v>
                </c:pt>
                <c:pt idx="23">
                  <c:v>D200805</c:v>
                </c:pt>
                <c:pt idx="24">
                  <c:v>D200817</c:v>
                </c:pt>
                <c:pt idx="25">
                  <c:v>D200916</c:v>
                </c:pt>
                <c:pt idx="26">
                  <c:v>D201201</c:v>
                </c:pt>
                <c:pt idx="27">
                  <c:v>D201202</c:v>
                </c:pt>
                <c:pt idx="28">
                  <c:v>D201219</c:v>
                </c:pt>
                <c:pt idx="29">
                  <c:v>D210116</c:v>
                </c:pt>
                <c:pt idx="30">
                  <c:v>D210227</c:v>
                </c:pt>
              </c:strCache>
            </c:strRef>
          </c:cat>
          <c:val>
            <c:numRef>
              <c:f>Data!$J$4:$J$34</c:f>
              <c:numCache>
                <c:formatCode>General</c:formatCode>
                <c:ptCount val="31"/>
                <c:pt idx="0">
                  <c:v>84000</c:v>
                </c:pt>
                <c:pt idx="1">
                  <c:v>4000</c:v>
                </c:pt>
                <c:pt idx="2">
                  <c:v>8000</c:v>
                </c:pt>
                <c:pt idx="3">
                  <c:v>62000</c:v>
                </c:pt>
                <c:pt idx="4">
                  <c:v>40000</c:v>
                </c:pt>
                <c:pt idx="5">
                  <c:v>44000</c:v>
                </c:pt>
                <c:pt idx="6">
                  <c:v>10000</c:v>
                </c:pt>
                <c:pt idx="7">
                  <c:v>10000</c:v>
                </c:pt>
                <c:pt idx="8">
                  <c:v>2000</c:v>
                </c:pt>
                <c:pt idx="9">
                  <c:v>18000</c:v>
                </c:pt>
                <c:pt idx="10">
                  <c:v>12000</c:v>
                </c:pt>
                <c:pt idx="11">
                  <c:v>92554</c:v>
                </c:pt>
                <c:pt idx="12">
                  <c:v>16000</c:v>
                </c:pt>
                <c:pt idx="13">
                  <c:v>30000</c:v>
                </c:pt>
                <c:pt idx="14">
                  <c:v>6000</c:v>
                </c:pt>
                <c:pt idx="15">
                  <c:v>34000</c:v>
                </c:pt>
                <c:pt idx="16">
                  <c:v>14000</c:v>
                </c:pt>
                <c:pt idx="17">
                  <c:v>42000</c:v>
                </c:pt>
                <c:pt idx="18">
                  <c:v>8000</c:v>
                </c:pt>
                <c:pt idx="19">
                  <c:v>128000</c:v>
                </c:pt>
                <c:pt idx="20">
                  <c:v>16000</c:v>
                </c:pt>
                <c:pt idx="21">
                  <c:v>2000</c:v>
                </c:pt>
                <c:pt idx="22">
                  <c:v>4000</c:v>
                </c:pt>
                <c:pt idx="23">
                  <c:v>2000</c:v>
                </c:pt>
                <c:pt idx="24">
                  <c:v>214000</c:v>
                </c:pt>
                <c:pt idx="25">
                  <c:v>22000</c:v>
                </c:pt>
                <c:pt idx="26">
                  <c:v>20000</c:v>
                </c:pt>
                <c:pt idx="27">
                  <c:v>64000</c:v>
                </c:pt>
                <c:pt idx="28">
                  <c:v>94000</c:v>
                </c:pt>
                <c:pt idx="29">
                  <c:v>18000</c:v>
                </c:pt>
                <c:pt idx="30">
                  <c:v>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C7-4C37-BB13-48965F8D82D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606658360"/>
        <c:axId val="606667544"/>
      </c:barChart>
      <c:lineChart>
        <c:grouping val="standard"/>
        <c:varyColors val="0"/>
        <c:ser>
          <c:idx val="1"/>
          <c:order val="1"/>
          <c:tx>
            <c:strRef>
              <c:f>Data!$K$3</c:f>
              <c:strCache>
                <c:ptCount val="1"/>
                <c:pt idx="0">
                  <c:v>Fail Qty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-6.1614294516327784E-3"/>
                  <c:y val="-1.3142026323709608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6C7-4C37-BB13-48965F8D82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Data!$I$4:$I$34</c:f>
              <c:strCache>
                <c:ptCount val="31"/>
                <c:pt idx="0">
                  <c:v>D190308</c:v>
                </c:pt>
                <c:pt idx="1">
                  <c:v>D1907</c:v>
                </c:pt>
                <c:pt idx="2">
                  <c:v>D190725</c:v>
                </c:pt>
                <c:pt idx="3">
                  <c:v>D190730</c:v>
                </c:pt>
                <c:pt idx="4">
                  <c:v>D190817</c:v>
                </c:pt>
                <c:pt idx="5">
                  <c:v>D190818</c:v>
                </c:pt>
                <c:pt idx="6">
                  <c:v>D190820</c:v>
                </c:pt>
                <c:pt idx="7">
                  <c:v>D190828</c:v>
                </c:pt>
                <c:pt idx="8">
                  <c:v>D190906</c:v>
                </c:pt>
                <c:pt idx="9">
                  <c:v>D190914</c:v>
                </c:pt>
                <c:pt idx="10">
                  <c:v>D191025</c:v>
                </c:pt>
                <c:pt idx="11">
                  <c:v>D191114</c:v>
                </c:pt>
                <c:pt idx="12">
                  <c:v>D191220</c:v>
                </c:pt>
                <c:pt idx="13">
                  <c:v>D1916</c:v>
                </c:pt>
                <c:pt idx="14">
                  <c:v>D200107</c:v>
                </c:pt>
                <c:pt idx="15">
                  <c:v>D200109</c:v>
                </c:pt>
                <c:pt idx="16">
                  <c:v>D200113</c:v>
                </c:pt>
                <c:pt idx="17">
                  <c:v>D200216</c:v>
                </c:pt>
                <c:pt idx="18">
                  <c:v>D200415</c:v>
                </c:pt>
                <c:pt idx="19">
                  <c:v>D200503</c:v>
                </c:pt>
                <c:pt idx="20">
                  <c:v>D200508</c:v>
                </c:pt>
                <c:pt idx="21">
                  <c:v>D200512</c:v>
                </c:pt>
                <c:pt idx="22">
                  <c:v>D200720</c:v>
                </c:pt>
                <c:pt idx="23">
                  <c:v>D200805</c:v>
                </c:pt>
                <c:pt idx="24">
                  <c:v>D200817</c:v>
                </c:pt>
                <c:pt idx="25">
                  <c:v>D200916</c:v>
                </c:pt>
                <c:pt idx="26">
                  <c:v>D201201</c:v>
                </c:pt>
                <c:pt idx="27">
                  <c:v>D201202</c:v>
                </c:pt>
                <c:pt idx="28">
                  <c:v>D201219</c:v>
                </c:pt>
                <c:pt idx="29">
                  <c:v>D210116</c:v>
                </c:pt>
                <c:pt idx="30">
                  <c:v>D210227</c:v>
                </c:pt>
              </c:strCache>
            </c:strRef>
          </c:cat>
          <c:val>
            <c:numRef>
              <c:f>Data!$K$4:$K$34</c:f>
              <c:numCache>
                <c:formatCode>General</c:formatCode>
                <c:ptCount val="31"/>
                <c:pt idx="0">
                  <c:v>3</c:v>
                </c:pt>
                <c:pt idx="1">
                  <c:v>13</c:v>
                </c:pt>
                <c:pt idx="2">
                  <c:v>54</c:v>
                </c:pt>
                <c:pt idx="3">
                  <c:v>181</c:v>
                </c:pt>
                <c:pt idx="4">
                  <c:v>66</c:v>
                </c:pt>
                <c:pt idx="5">
                  <c:v>132</c:v>
                </c:pt>
                <c:pt idx="6">
                  <c:v>13</c:v>
                </c:pt>
                <c:pt idx="7">
                  <c:v>14</c:v>
                </c:pt>
                <c:pt idx="8">
                  <c:v>1</c:v>
                </c:pt>
                <c:pt idx="9">
                  <c:v>19</c:v>
                </c:pt>
                <c:pt idx="10">
                  <c:v>9</c:v>
                </c:pt>
                <c:pt idx="11">
                  <c:v>31</c:v>
                </c:pt>
                <c:pt idx="12">
                  <c:v>6</c:v>
                </c:pt>
                <c:pt idx="13">
                  <c:v>12</c:v>
                </c:pt>
                <c:pt idx="14">
                  <c:v>11</c:v>
                </c:pt>
                <c:pt idx="15">
                  <c:v>8</c:v>
                </c:pt>
                <c:pt idx="16">
                  <c:v>2</c:v>
                </c:pt>
                <c:pt idx="17">
                  <c:v>4</c:v>
                </c:pt>
                <c:pt idx="18">
                  <c:v>10</c:v>
                </c:pt>
                <c:pt idx="19">
                  <c:v>27</c:v>
                </c:pt>
                <c:pt idx="20">
                  <c:v>2</c:v>
                </c:pt>
                <c:pt idx="21">
                  <c:v>8</c:v>
                </c:pt>
                <c:pt idx="22">
                  <c:v>4</c:v>
                </c:pt>
                <c:pt idx="23">
                  <c:v>0</c:v>
                </c:pt>
                <c:pt idx="24">
                  <c:v>5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6C7-4C37-BB13-48965F8D82D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06651472"/>
        <c:axId val="606656392"/>
      </c:lineChart>
      <c:catAx>
        <c:axId val="60665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67544"/>
        <c:crosses val="autoZero"/>
        <c:auto val="1"/>
        <c:lblAlgn val="ctr"/>
        <c:lblOffset val="100"/>
        <c:noMultiLvlLbl val="0"/>
      </c:catAx>
      <c:valAx>
        <c:axId val="606667544"/>
        <c:scaling>
          <c:orientation val="minMax"/>
          <c:max val="22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58360"/>
        <c:crosses val="autoZero"/>
        <c:crossBetween val="between"/>
      </c:valAx>
      <c:valAx>
        <c:axId val="60665639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51472"/>
        <c:crosses val="max"/>
        <c:crossBetween val="between"/>
      </c:valAx>
      <c:catAx>
        <c:axId val="6066514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066563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2021/5/26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2021/5/26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20CAB-0728-4DC6-8B3D-A18F372CE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5063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2689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5551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1584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747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7161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95022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24662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8733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95620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6309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3141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7B37-4B4C-4C69-8F69-BE2A42A54943}" type="datetime1">
              <a:rPr lang="zh-TW" altLang="en-US" smtClean="0"/>
              <a:pPr/>
              <a:t>2021/5/26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A646-FC78-4E66-A363-01EF58F3A33A}" type="datetime1">
              <a:rPr lang="zh-TW" altLang="en-US" smtClean="0"/>
              <a:pPr/>
              <a:t>2021/5/26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2DB01-B929-463B-A81F-D9222620C715}" type="datetime1">
              <a:rPr lang="zh-TW" altLang="en-US" smtClean="0"/>
              <a:pPr/>
              <a:t>2021/5/26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2EBB4-4F9E-4F6D-9229-A7E7CD6E7236}" type="datetime1">
              <a:rPr lang="zh-TW" altLang="en-US" smtClean="0"/>
              <a:pPr/>
              <a:t>2021/5/26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3C227-1C07-46BA-86AA-9DD5D7D5B133}" type="datetime1">
              <a:rPr lang="zh-TW" altLang="en-US" smtClean="0"/>
              <a:pPr/>
              <a:t>2021/5/26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059E-A4B3-4B16-945D-663E4DB6EDB1}" type="datetime1">
              <a:rPr lang="zh-TW" altLang="en-US" smtClean="0"/>
              <a:pPr/>
              <a:t>2021/5/26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82E-025C-4C39-B2FB-E258934912E0}" type="datetime1">
              <a:rPr lang="zh-TW" altLang="en-US" smtClean="0"/>
              <a:pPr/>
              <a:t>2021/5/26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FA602-09D5-46AB-A40A-CA19EA9C74BA}" type="datetime1">
              <a:rPr lang="zh-TW" altLang="en-US" smtClean="0"/>
              <a:pPr/>
              <a:t>2021/5/26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dirty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AB718-ED68-4E0D-A640-022CAE003AB6}" type="datetime1">
              <a:rPr lang="zh-TW" altLang="en-US" smtClean="0"/>
              <a:pPr/>
              <a:t>2021/5/26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CC57-DF06-44F4-9868-8A4E015CAB7F}" type="datetime1">
              <a:rPr lang="zh-TW" altLang="en-US" smtClean="0"/>
              <a:pPr/>
              <a:t>2021/5/26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F83B1-7880-4178-BC8D-40E4FD671148}" type="datetime1">
              <a:rPr lang="zh-TW" altLang="en-US" smtClean="0"/>
              <a:pPr/>
              <a:t>2021/5/26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3D1F9-5777-40B5-AB85-42069A5539BB}" type="datetime1">
              <a:rPr lang="zh-TW" altLang="en-US" smtClean="0"/>
              <a:pPr/>
              <a:t>2021/5/26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24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23.wmf"/><Relationship Id="rId5" Type="http://schemas.openxmlformats.org/officeDocument/2006/relationships/image" Target="../media/image20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22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30E098-5CC8-4529-B35A-D815E9DBC049}"/>
              </a:ext>
            </a:extLst>
          </p:cNvPr>
          <p:cNvSpPr txBox="1"/>
          <p:nvPr/>
        </p:nvSpPr>
        <p:spPr>
          <a:xfrm>
            <a:off x="6942667" y="4775200"/>
            <a:ext cx="46084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002060"/>
                </a:solidFill>
              </a:rPr>
              <a:t>FOXCONN CPEG </a:t>
            </a:r>
            <a:r>
              <a:rPr lang="en-US" sz="2800" b="1" dirty="0" smtClean="0">
                <a:solidFill>
                  <a:srgbClr val="002060"/>
                </a:solidFill>
              </a:rPr>
              <a:t>JBD_VN</a:t>
            </a:r>
          </a:p>
          <a:p>
            <a:pPr algn="r"/>
            <a:r>
              <a:rPr lang="en-US" sz="2800" b="1" dirty="0" smtClean="0">
                <a:solidFill>
                  <a:srgbClr val="002060"/>
                </a:solidFill>
              </a:rPr>
              <a:t>May-25-2021</a:t>
            </a:r>
          </a:p>
          <a:p>
            <a:pPr algn="r"/>
            <a:r>
              <a:rPr lang="en-US" sz="2800" b="1" dirty="0" smtClean="0">
                <a:solidFill>
                  <a:srgbClr val="002060"/>
                </a:solidFill>
              </a:rPr>
              <a:t>Version 12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47132-80E9-4F5D-8B86-BD2903EA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5" name="矩形 39"/>
          <p:cNvSpPr>
            <a:spLocks noChangeArrowheads="1"/>
          </p:cNvSpPr>
          <p:nvPr/>
        </p:nvSpPr>
        <p:spPr bwMode="auto">
          <a:xfrm>
            <a:off x="1605923" y="591649"/>
            <a:ext cx="93437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002060"/>
                </a:solidFill>
                <a:cs typeface="Arial" panose="020B0604020202020204" pitchFamily="34" charset="0"/>
              </a:rPr>
              <a:t>BFX-AT100 LED issue 8D </a:t>
            </a:r>
            <a:r>
              <a:rPr lang="en-US" altLang="zh-CN" sz="60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report</a:t>
            </a:r>
            <a:endParaRPr lang="en-US" altLang="zh-TW" sz="60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ea typeface="標楷體" panose="03000509000000000000" pitchFamily="65" charset="-120"/>
                <a:cs typeface="Arial" panose="020B0604020202020204" pitchFamily="34" charset="0"/>
              </a:rPr>
              <a:t>D1. 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5932" y="2748166"/>
            <a:ext cx="498968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PM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Ben Zheng, Lam Zhou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PD: Ruan Wen 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Yong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Rachel Nguyen, Robert Wu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SQE: Chun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Ke</a:t>
            </a:r>
            <a:endParaRPr kumimoji="0" lang="en-US" altLang="zh-CN" b="1" dirty="0" smtClean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IE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Hai Ly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587020" y="3546720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MFG Manager 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QA Manager    :  </a:t>
            </a:r>
            <a:r>
              <a:rPr lang="en-US" altLang="zh-CN" sz="2400" b="1" dirty="0" smtClean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Charlie Su/ CB Lin</a:t>
            </a:r>
            <a:endParaRPr lang="en-US" altLang="zh-CN" sz="2400" b="1" dirty="0">
              <a:solidFill>
                <a:srgbClr val="00206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973827" y="2668033"/>
            <a:ext cx="836664" cy="338858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 dirty="0">
              <a:solidFill>
                <a:srgbClr val="FFFF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/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44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Issue Description</a:t>
            </a: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6"/>
            <a:ext cx="11333702" cy="1035749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Feb-2021, ALT customer complain LED ( Yellow &amp; Purple ) issue on RMA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center: </a:t>
            </a: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20-Fed-2021,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received from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7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pcs LED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issue ( Yellow &amp; Purple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) for analysis root cause and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retained 1 pc for analysis.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119" y="2603747"/>
            <a:ext cx="8424936" cy="375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35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Issue Description</a:t>
            </a: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7"/>
            <a:ext cx="11333702" cy="1093922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20-Fed-2021,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received from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7 pcs LED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issue. The detailed information is as bellow :</a:t>
            </a: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RMA send LED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defect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q'ty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: 636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pcs (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Att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file )</a:t>
            </a:r>
            <a:endParaRPr lang="en-US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Total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deployed unit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q'ty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:830,000 -[2019.06~2021.03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]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413177"/>
              </p:ext>
            </p:extLst>
          </p:nvPr>
        </p:nvGraphicFramePr>
        <p:xfrm>
          <a:off x="448901" y="2590268"/>
          <a:ext cx="11333702" cy="2817634"/>
        </p:xfrm>
        <a:graphic>
          <a:graphicData uri="http://schemas.openxmlformats.org/drawingml/2006/table">
            <a:tbl>
              <a:tblPr/>
              <a:tblGrid>
                <a:gridCol w="1295281">
                  <a:extLst>
                    <a:ext uri="{9D8B030D-6E8A-4147-A177-3AD203B41FA5}">
                      <a16:colId xmlns:a16="http://schemas.microsoft.com/office/drawing/2014/main" val="3830483536"/>
                    </a:ext>
                  </a:extLst>
                </a:gridCol>
                <a:gridCol w="2243936">
                  <a:extLst>
                    <a:ext uri="{9D8B030D-6E8A-4147-A177-3AD203B41FA5}">
                      <a16:colId xmlns:a16="http://schemas.microsoft.com/office/drawing/2014/main" val="907557889"/>
                    </a:ext>
                  </a:extLst>
                </a:gridCol>
                <a:gridCol w="2243936">
                  <a:extLst>
                    <a:ext uri="{9D8B030D-6E8A-4147-A177-3AD203B41FA5}">
                      <a16:colId xmlns:a16="http://schemas.microsoft.com/office/drawing/2014/main" val="3715702869"/>
                    </a:ext>
                  </a:extLst>
                </a:gridCol>
                <a:gridCol w="2722825">
                  <a:extLst>
                    <a:ext uri="{9D8B030D-6E8A-4147-A177-3AD203B41FA5}">
                      <a16:colId xmlns:a16="http://schemas.microsoft.com/office/drawing/2014/main" val="2126936676"/>
                    </a:ext>
                  </a:extLst>
                </a:gridCol>
                <a:gridCol w="2827724">
                  <a:extLst>
                    <a:ext uri="{9D8B030D-6E8A-4147-A177-3AD203B41FA5}">
                      <a16:colId xmlns:a16="http://schemas.microsoft.com/office/drawing/2014/main" val="3662532668"/>
                    </a:ext>
                  </a:extLst>
                </a:gridCol>
              </a:tblGrid>
              <a:tr h="4448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Type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Production_Time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Vendor(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Everlight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 Lot Code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Vendor(Everlight) Date Code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765430"/>
                  </a:ext>
                </a:extLst>
              </a:tr>
              <a:tr h="29659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2149688001201904040599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09/18/2019 15:50:01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692150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2149688001201904024318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09/16/2019 05:40:20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283363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2149688001201904032610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09/15/2019 16:02:53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1637224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2149688001201904017454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09/12/2019 08:20:13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7620294"/>
                  </a:ext>
                </a:extLst>
              </a:tr>
              <a:tr h="29659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2149688001201909023362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11/06/2019 16:21:41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Y190914G1001DDFWX35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190914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681539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2149688001201908031823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10/12/2019 16:14:21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LY190817S1002DDFWX35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D190817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82955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2149688001201904035168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09/17/2019 03:01:02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417888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2149688001201904041675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09/19/2019 03:15:47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9550650"/>
                  </a:ext>
                </a:extLst>
              </a:tr>
            </a:tbl>
          </a:graphicData>
        </a:graphic>
      </p:graphicFrame>
      <p:sp>
        <p:nvSpPr>
          <p:cNvPr id="8" name="Callout: Up Arrow 47">
            <a:extLst>
              <a:ext uri="{FF2B5EF4-FFF2-40B4-BE49-F238E27FC236}">
                <a16:creationId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8901" y="5407902"/>
            <a:ext cx="11349087" cy="975450"/>
          </a:xfrm>
          <a:prstGeom prst="upArrowCallout">
            <a:avLst>
              <a:gd name="adj1" fmla="val 13464"/>
              <a:gd name="adj2" fmla="val 25000"/>
              <a:gd name="adj3" fmla="val 25000"/>
              <a:gd name="adj4" fmla="val 64977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Checking technique: </a:t>
            </a:r>
            <a:r>
              <a:rPr lang="en-US" altLang="zh-TW" b="1" dirty="0">
                <a:solidFill>
                  <a:schemeClr val="tx1"/>
                </a:solidFill>
                <a:cs typeface="Arial" panose="020B0604020202020204" pitchFamily="34" charset="0"/>
              </a:rPr>
              <a:t>8 Units no have rework or repair data, all doing follow normal </a:t>
            </a:r>
            <a:r>
              <a:rPr lang="en-US" altLang="zh-TW" b="1" dirty="0" smtClean="0">
                <a:solidFill>
                  <a:schemeClr val="tx1"/>
                </a:solidFill>
                <a:cs typeface="Arial" panose="020B0604020202020204" pitchFamily="34" charset="0"/>
              </a:rPr>
              <a:t>process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733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Check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636 units ALT inform LED Fail issue.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8"/>
            <a:ext cx="11333702" cy="427254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Check record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material DC &amp; LC of 636 pcs Customer defect LED issue as bellow: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allout: Up Arrow 47">
            <a:extLst>
              <a:ext uri="{FF2B5EF4-FFF2-40B4-BE49-F238E27FC236}">
                <a16:creationId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1208" y="5275662"/>
            <a:ext cx="11349087" cy="1011887"/>
          </a:xfrm>
          <a:prstGeom prst="upArrowCallout">
            <a:avLst>
              <a:gd name="adj1" fmla="val 0"/>
              <a:gd name="adj2" fmla="val 7777"/>
              <a:gd name="adj3" fmla="val 8784"/>
              <a:gd name="adj4" fmla="val 75000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Result :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LED fail with DC190730 ( 30%)  &amp; DC190818 (21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% ),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and LC LY190818S1001DDFWX35 ( 20%) 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&amp; Y190730S1002DF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(30%). LED fail issue concentrate DC&amp; LC 2019-July &amp; 2019-Aug.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2305979"/>
              </p:ext>
            </p:extLst>
          </p:nvPr>
        </p:nvGraphicFramePr>
        <p:xfrm>
          <a:off x="448901" y="1949460"/>
          <a:ext cx="5583764" cy="328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2134254"/>
              </p:ext>
            </p:extLst>
          </p:nvPr>
        </p:nvGraphicFramePr>
        <p:xfrm>
          <a:off x="10422581" y="923291"/>
          <a:ext cx="1360022" cy="10533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74" name="Worksheet" showAsIcon="1" r:id="rId4" imgW="914400" imgH="771480" progId="Excel.Sheet.12">
                  <p:embed/>
                </p:oleObj>
              </mc:Choice>
              <mc:Fallback>
                <p:oleObj name="Worksheet" showAsIcon="1" r:id="rId4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22581" y="923291"/>
                        <a:ext cx="1360022" cy="10533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668" y="1949460"/>
            <a:ext cx="5813268" cy="3284696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839166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Check </a:t>
            </a:r>
            <a:r>
              <a:rPr lang="en-US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 received </a:t>
            </a:r>
            <a:r>
              <a:rPr lang="en-US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 material and 636 units DC failure distribution as bellow: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allout: Up Arrow 47">
            <a:extLst>
              <a:ext uri="{FF2B5EF4-FFF2-40B4-BE49-F238E27FC236}">
                <a16:creationId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33516" y="5344463"/>
            <a:ext cx="11349087" cy="1011887"/>
          </a:xfrm>
          <a:prstGeom prst="upArrowCallout">
            <a:avLst>
              <a:gd name="adj1" fmla="val 0"/>
              <a:gd name="adj2" fmla="val 7777"/>
              <a:gd name="adj3" fmla="val 8784"/>
              <a:gd name="adj4" fmla="val 75000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Result : Concentrate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LED fail with DC&amp; LC 2019-July &amp; 2019-Aug is abnormal.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1282566"/>
              </p:ext>
            </p:extLst>
          </p:nvPr>
        </p:nvGraphicFramePr>
        <p:xfrm>
          <a:off x="308017" y="1436039"/>
          <a:ext cx="11474586" cy="3812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062904"/>
              </p:ext>
            </p:extLst>
          </p:nvPr>
        </p:nvGraphicFramePr>
        <p:xfrm>
          <a:off x="9880270" y="5158604"/>
          <a:ext cx="1473530" cy="1087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26" name="Worksheet" showAsIcon="1" r:id="rId4" imgW="914400" imgH="771480" progId="Excel.Sheet.8">
                  <p:embed/>
                </p:oleObj>
              </mc:Choice>
              <mc:Fallback>
                <p:oleObj name="Worksheet" showAsIcon="1" r:id="rId4" imgW="914400" imgH="77148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80270" y="5158604"/>
                        <a:ext cx="1473530" cy="10870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891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3.1 Check all LED Material in  Warehouse with 123.00701.005 .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ontainment – Check Inventory status.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Callout: Up Arrow 47">
            <a:extLst>
              <a:ext uri="{FF2B5EF4-FFF2-40B4-BE49-F238E27FC236}">
                <a16:creationId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8901" y="4661210"/>
            <a:ext cx="11333700" cy="1695139"/>
          </a:xfrm>
          <a:prstGeom prst="upArrowCallout">
            <a:avLst>
              <a:gd name="adj1" fmla="val 23484"/>
              <a:gd name="adj2" fmla="val 19695"/>
              <a:gd name="adj3" fmla="val 25000"/>
              <a:gd name="adj4" fmla="val 64977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: 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Check inventory have 32K material  123.00701.005 LED material incoming, Hold on MRB station. </a:t>
            </a:r>
            <a:r>
              <a:rPr lang="en-US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 vendor had changed 32K material improved LED issue , </a:t>
            </a:r>
            <a:r>
              <a:rPr lang="en-US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 received new material on 6-May-2021.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31746" name="Picture 2" descr="C:\Users\V0901157\AppData\Local\SuperNotes\rachel.nh.nguyen@mail.foxconn.com\mid\d562d52c-bc8b-4e82-af27-2674a5f7f5d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01" y="2731325"/>
            <a:ext cx="11333700" cy="227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80836" y="1393020"/>
            <a:ext cx="114536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29-Apr-2021, </a:t>
            </a:r>
            <a:r>
              <a:rPr lang="en-US" dirty="0" err="1"/>
              <a:t>Fii</a:t>
            </a:r>
            <a:r>
              <a:rPr lang="en-US" dirty="0"/>
              <a:t> factory hold 32K material incoming on RMB stock – 123.00701.005 DC 210227. Waiting return  </a:t>
            </a:r>
          </a:p>
          <a:p>
            <a:r>
              <a:rPr lang="en-US" dirty="0"/>
              <a:t>      </a:t>
            </a:r>
            <a:r>
              <a:rPr lang="en-US" dirty="0" err="1" smtClean="0"/>
              <a:t>Everlight</a:t>
            </a:r>
            <a:r>
              <a:rPr lang="en-US" dirty="0" smtClean="0"/>
              <a:t> </a:t>
            </a:r>
            <a:r>
              <a:rPr lang="en-US" dirty="0"/>
              <a:t>vendor for rework LED issue. And </a:t>
            </a:r>
            <a:r>
              <a:rPr lang="en-US" dirty="0" err="1" smtClean="0"/>
              <a:t>Everlight</a:t>
            </a:r>
            <a:r>
              <a:rPr lang="en-US" dirty="0" smtClean="0"/>
              <a:t> change </a:t>
            </a:r>
            <a:r>
              <a:rPr lang="en-US" dirty="0"/>
              <a:t>new 32K </a:t>
            </a:r>
            <a:r>
              <a:rPr lang="en-US" dirty="0" smtClean="0"/>
              <a:t>Using </a:t>
            </a:r>
            <a:r>
              <a:rPr lang="en-US" dirty="0"/>
              <a:t>strict small current value to the G/B chip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test </a:t>
            </a:r>
            <a:r>
              <a:rPr lang="en-US" dirty="0"/>
              <a:t>in </a:t>
            </a:r>
            <a:r>
              <a:rPr lang="en-US" dirty="0" smtClean="0"/>
              <a:t>order </a:t>
            </a:r>
            <a:r>
              <a:rPr lang="en-US" dirty="0"/>
              <a:t>to control leakage </a:t>
            </a:r>
            <a:r>
              <a:rPr lang="en-US" dirty="0" smtClean="0"/>
              <a:t>current. ( Improved spec from </a:t>
            </a:r>
            <a:r>
              <a:rPr lang="en-US" dirty="0" smtClean="0">
                <a:solidFill>
                  <a:srgbClr val="FF0000"/>
                </a:solidFill>
              </a:rPr>
              <a:t>10uA, 1.8~2.4V </a:t>
            </a:r>
            <a:r>
              <a:rPr lang="en-US" dirty="0" smtClean="0"/>
              <a:t>to </a:t>
            </a:r>
            <a:r>
              <a:rPr lang="en-US" dirty="0" smtClean="0">
                <a:solidFill>
                  <a:srgbClr val="0000FF"/>
                </a:solidFill>
              </a:rPr>
              <a:t>1uA, 2.0~2.4V </a:t>
            </a:r>
            <a:r>
              <a:rPr lang="en-US" dirty="0" smtClean="0"/>
              <a:t>) </a:t>
            </a: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          </a:t>
            </a:r>
            <a:r>
              <a:rPr lang="en-US" dirty="0" smtClean="0">
                <a:solidFill>
                  <a:srgbClr val="0000FF"/>
                </a:solidFill>
              </a:rPr>
              <a:t>         </a:t>
            </a:r>
            <a:r>
              <a:rPr lang="en-US" dirty="0" err="1" smtClean="0">
                <a:solidFill>
                  <a:srgbClr val="0000FF"/>
                </a:solidFill>
              </a:rPr>
              <a:t>SQE_Chun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Ke</a:t>
            </a:r>
            <a:r>
              <a:rPr lang="en-US" dirty="0">
                <a:solidFill>
                  <a:srgbClr val="0000FF"/>
                </a:solidFill>
              </a:rPr>
              <a:t> 29-Apr Done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8326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ontainment – Check Inventory status.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7321" y="1870526"/>
            <a:ext cx="114536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cs typeface="Arial" panose="020B0604020202020204" pitchFamily="34" charset="0"/>
              </a:rPr>
              <a:t>BFX-AT100 LED issue – </a:t>
            </a:r>
            <a:r>
              <a:rPr lang="en-US" dirty="0" err="1" smtClean="0">
                <a:cs typeface="Arial" panose="020B0604020202020204" pitchFamily="34" charset="0"/>
              </a:rPr>
              <a:t>Fii</a:t>
            </a:r>
            <a:r>
              <a:rPr lang="en-US" dirty="0" smtClean="0">
                <a:cs typeface="Arial" panose="020B0604020202020204" pitchFamily="34" charset="0"/>
              </a:rPr>
              <a:t> will follow RMA process, repair LED issue - Total 636 pcs. </a:t>
            </a:r>
          </a:p>
          <a:p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cs typeface="Arial" panose="020B0604020202020204" pitchFamily="34" charset="0"/>
              </a:rPr>
              <a:t>         </a:t>
            </a:r>
          </a:p>
          <a:p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cs typeface="Arial" panose="020B0604020202020204" pitchFamily="34" charset="0"/>
              </a:rPr>
              <a:t>          PM_ Nelly May-2021 On going</a:t>
            </a:r>
            <a:r>
              <a:rPr lang="en-US" dirty="0" smtClean="0">
                <a:cs typeface="Arial" panose="020B0604020202020204" pitchFamily="34" charset="0"/>
              </a:rPr>
              <a:t>.</a:t>
            </a:r>
            <a:endParaRPr lang="en-US" dirty="0" smtClean="0"/>
          </a:p>
        </p:txBody>
      </p:sp>
      <p:sp>
        <p:nvSpPr>
          <p:cNvPr id="9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281633" y="811802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3.2 </a:t>
            </a:r>
            <a:r>
              <a:rPr lang="en-US" b="1" dirty="0" err="1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 will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receive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RMA LED issue .</a:t>
            </a:r>
          </a:p>
        </p:txBody>
      </p:sp>
    </p:spTree>
    <p:extLst>
      <p:ext uri="{BB962C8B-B14F-4D97-AF65-F5344CB8AC3E}">
        <p14:creationId xmlns:p14="http://schemas.microsoft.com/office/powerpoint/2010/main" val="2979290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altLang="zh-TW" sz="24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 escapes LED issue)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8935" y="1387168"/>
            <a:ext cx="11222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1. ALT product LED change abnormal color issue have cover 100% by function test online production , before   </a:t>
            </a:r>
          </a:p>
          <a:p>
            <a:r>
              <a:rPr lang="en-US" dirty="0" smtClean="0"/>
              <a:t>     production shipping to ALT customer.</a:t>
            </a:r>
          </a:p>
          <a:p>
            <a:r>
              <a:rPr lang="en-US" dirty="0" smtClean="0"/>
              <a:t>2. Escapes LED light abnormal ( Red / Yellow/ Purple ) cause material incoming. </a:t>
            </a:r>
            <a:r>
              <a:rPr lang="en-US" dirty="0"/>
              <a:t>Because LED abnormal loss after real 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    using </a:t>
            </a:r>
            <a:r>
              <a:rPr lang="en-US" dirty="0"/>
              <a:t>time by end </a:t>
            </a:r>
            <a:r>
              <a:rPr lang="en-US" dirty="0" smtClean="0"/>
              <a:t>customer.</a:t>
            </a:r>
          </a:p>
        </p:txBody>
      </p:sp>
      <p:sp>
        <p:nvSpPr>
          <p:cNvPr id="25" name="向下箭號圖說文字 3">
            <a:extLst>
              <a:ext uri="{FF2B5EF4-FFF2-40B4-BE49-F238E27FC236}">
                <a16:creationId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338935" y="633163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 smtClean="0">
                <a:solidFill>
                  <a:schemeClr val="bg1"/>
                </a:solidFill>
                <a:cs typeface="Arial" panose="020B0604020202020204" pitchFamily="34" charset="0"/>
              </a:rPr>
              <a:t>Check </a:t>
            </a:r>
            <a:r>
              <a:rPr lang="en-US" altLang="zh-TW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altLang="zh-TW" b="1" dirty="0" smtClean="0">
                <a:solidFill>
                  <a:schemeClr val="bg1"/>
                </a:solidFill>
                <a:cs typeface="Arial" panose="020B0604020202020204" pitchFamily="34" charset="0"/>
              </a:rPr>
              <a:t> escapes LED issue :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421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altLang="zh-TW" sz="2400" dirty="0" err="1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 FA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98" y="684570"/>
            <a:ext cx="8612137" cy="5775224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3333320"/>
              </p:ext>
            </p:extLst>
          </p:nvPr>
        </p:nvGraphicFramePr>
        <p:xfrm>
          <a:off x="9674974" y="1444791"/>
          <a:ext cx="1637376" cy="1381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1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674974" y="1444791"/>
                        <a:ext cx="1637376" cy="13815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5390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sz="2400" b="1" dirty="0" smtClean="0"/>
              <a:t>Analysis conclusion 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4293" y="558140"/>
            <a:ext cx="1169636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1. </a:t>
            </a:r>
            <a:r>
              <a:rPr lang="en-US" sz="1600" dirty="0"/>
              <a:t>Epoxy problem lead to luminous intensity low: exclude</a:t>
            </a:r>
          </a:p>
          <a:p>
            <a:r>
              <a:rPr lang="en-US" sz="1600" dirty="0"/>
              <a:t>Inspection in the microscope, epoxy is not yellowish. And Red light luminous intensity is normal, only the G light and B light</a:t>
            </a:r>
          </a:p>
          <a:p>
            <a:r>
              <a:rPr lang="en-US" sz="1600" dirty="0"/>
              <a:t>abnormal. It is not consistent with the customer complaint phenomenon</a:t>
            </a:r>
            <a:r>
              <a:rPr lang="en-US" sz="1600" dirty="0" smtClean="0"/>
              <a:t>.</a:t>
            </a:r>
          </a:p>
          <a:p>
            <a:endParaRPr lang="en-US" sz="1600" dirty="0" smtClean="0"/>
          </a:p>
          <a:p>
            <a:r>
              <a:rPr lang="en-US" sz="1600" dirty="0"/>
              <a:t>2.Die defect: exclude</a:t>
            </a:r>
          </a:p>
          <a:p>
            <a:r>
              <a:rPr lang="en-US" sz="1600" dirty="0"/>
              <a:t>Provide defective sample SMD 3 EA. For die supplier analysis.no defect was found.</a:t>
            </a:r>
          </a:p>
          <a:p>
            <a:r>
              <a:rPr lang="en-US" sz="1600" dirty="0"/>
              <a:t>After chemically de-cap the sample, OB/OG wafers were removed and the appearance was examined by microscope. </a:t>
            </a:r>
            <a:r>
              <a:rPr lang="en-US" sz="1600" dirty="0" smtClean="0"/>
              <a:t>Except for </a:t>
            </a:r>
            <a:r>
              <a:rPr lang="en-US" sz="1600" dirty="0"/>
              <a:t>part of the </a:t>
            </a:r>
            <a:r>
              <a:rPr lang="en-US" sz="1600" dirty="0" smtClean="0"/>
              <a:t>residue, no </a:t>
            </a:r>
            <a:r>
              <a:rPr lang="en-US" sz="1600" dirty="0"/>
              <a:t>obvious abnormality was found in the naked crystal appearance after disassembly, and no darker color was observed on the</a:t>
            </a:r>
          </a:p>
          <a:p>
            <a:r>
              <a:rPr lang="en-US" sz="1600" dirty="0"/>
              <a:t>electrode surface </a:t>
            </a:r>
            <a:r>
              <a:rPr lang="en-US" sz="1600" dirty="0" smtClean="0"/>
              <a:t>before disassembly</a:t>
            </a:r>
            <a:r>
              <a:rPr lang="en-US" sz="1600" dirty="0"/>
              <a:t>.</a:t>
            </a:r>
          </a:p>
          <a:p>
            <a:r>
              <a:rPr lang="en-US" sz="1600" dirty="0"/>
              <a:t>After the bare crystal was tested by automatic testing machine, the voltage was within the normal specification range, and</a:t>
            </a:r>
          </a:p>
          <a:p>
            <a:r>
              <a:rPr lang="en-US" sz="1600" dirty="0"/>
              <a:t>there was no </a:t>
            </a:r>
            <a:r>
              <a:rPr lang="en-US" sz="1600" dirty="0" smtClean="0"/>
              <a:t>high leakage </a:t>
            </a:r>
            <a:r>
              <a:rPr lang="en-US" sz="1600" dirty="0"/>
              <a:t>problem, so it was determined that there was no failure of the chip itself.</a:t>
            </a:r>
          </a:p>
        </p:txBody>
      </p:sp>
      <p:sp>
        <p:nvSpPr>
          <p:cNvPr id="5" name="Rectangle 4"/>
          <p:cNvSpPr/>
          <p:nvPr/>
        </p:nvSpPr>
        <p:spPr>
          <a:xfrm>
            <a:off x="224293" y="4665279"/>
            <a:ext cx="114917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3. No leakage current tested: root cause The part has a </a:t>
            </a:r>
            <a:r>
              <a:rPr lang="en-US" sz="1600" dirty="0" err="1"/>
              <a:t>zener</a:t>
            </a:r>
            <a:r>
              <a:rPr lang="en-US" sz="1600" dirty="0"/>
              <a:t> diode that cannot measure the leakage current, so even the leakage </a:t>
            </a:r>
            <a:endParaRPr lang="en-US" sz="1600" dirty="0" smtClean="0"/>
          </a:p>
          <a:p>
            <a:r>
              <a:rPr lang="en-US" sz="1600" dirty="0"/>
              <a:t> </a:t>
            </a:r>
            <a:r>
              <a:rPr lang="en-US" sz="1600" dirty="0" smtClean="0"/>
              <a:t>    happen</a:t>
            </a:r>
            <a:r>
              <a:rPr lang="en-US" sz="1600" dirty="0"/>
              <a:t>, no way to find out.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594" y="5051539"/>
            <a:ext cx="5362227" cy="16161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594" y="3419977"/>
            <a:ext cx="7129771" cy="118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105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sz="2400" b="1" dirty="0" smtClean="0"/>
              <a:t>Analysis conclusion 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2497" y="570015"/>
            <a:ext cx="1169391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4. Excessive amount of silver glue: root cause Some material attachment on chip side (red mark), EDX(Energy-dispersive X-ray spectroscopy) </a:t>
            </a:r>
            <a:r>
              <a:rPr lang="en-US" sz="1600" dirty="0" smtClean="0"/>
              <a:t>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confirms </a:t>
            </a:r>
            <a:r>
              <a:rPr lang="en-US" sz="1600" dirty="0"/>
              <a:t>that is silver </a:t>
            </a:r>
            <a:r>
              <a:rPr lang="en-US" sz="1600" dirty="0" smtClean="0"/>
              <a:t>element.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 smtClean="0"/>
              <a:t>5</a:t>
            </a:r>
            <a:r>
              <a:rPr lang="en-US" sz="1600" dirty="0"/>
              <a:t>. Metal migration: exclude </a:t>
            </a:r>
            <a:r>
              <a:rPr lang="en-US" sz="1600" dirty="0" err="1"/>
              <a:t>Everlight_FAE</a:t>
            </a:r>
            <a:r>
              <a:rPr lang="en-US" sz="1600" dirty="0"/>
              <a:t> and Foxconn discuss the design of the circuit. There is no reverse bias in the circuit, so metal </a:t>
            </a:r>
            <a:endParaRPr lang="en-US" sz="1600" dirty="0" smtClean="0"/>
          </a:p>
          <a:p>
            <a:r>
              <a:rPr lang="en-US" sz="1600" dirty="0"/>
              <a:t> </a:t>
            </a:r>
            <a:r>
              <a:rPr lang="en-US" sz="1600" dirty="0" smtClean="0"/>
              <a:t>    migration </a:t>
            </a:r>
            <a:r>
              <a:rPr lang="en-US" sz="1600" dirty="0"/>
              <a:t>can’t be happen</a:t>
            </a:r>
            <a:r>
              <a:rPr lang="en-US" sz="1600" dirty="0" smtClean="0"/>
              <a:t>.</a:t>
            </a:r>
          </a:p>
          <a:p>
            <a:endParaRPr lang="en-US" sz="1600" dirty="0" smtClean="0"/>
          </a:p>
          <a:p>
            <a:r>
              <a:rPr lang="en-US" sz="1600" dirty="0" smtClean="0"/>
              <a:t>6.Operators </a:t>
            </a:r>
            <a:r>
              <a:rPr lang="en-US" sz="1600" dirty="0"/>
              <a:t>mixed with abnormal products: exclude Not consistent with the outgoing photoelectric characteristics, client cannot be used </a:t>
            </a:r>
            <a:endParaRPr lang="en-US" sz="1600" dirty="0" smtClean="0"/>
          </a:p>
          <a:p>
            <a:r>
              <a:rPr lang="en-US" sz="1600" dirty="0"/>
              <a:t> </a:t>
            </a:r>
            <a:r>
              <a:rPr lang="en-US" sz="1600" dirty="0" smtClean="0"/>
              <a:t>   immediately</a:t>
            </a:r>
            <a:r>
              <a:rPr lang="en-US" sz="1600" dirty="0"/>
              <a:t>. </a:t>
            </a:r>
            <a:endParaRPr lang="en-US" sz="1600" dirty="0" smtClean="0"/>
          </a:p>
          <a:p>
            <a:endParaRPr lang="en-US" sz="1600" dirty="0"/>
          </a:p>
          <a:p>
            <a:r>
              <a:rPr lang="en-US" sz="1600" i="1" dirty="0" smtClean="0"/>
              <a:t>Conclusion </a:t>
            </a:r>
            <a:r>
              <a:rPr lang="en-US" sz="1600" i="1" dirty="0"/>
              <a:t>: </a:t>
            </a:r>
            <a:endParaRPr lang="en-US" sz="1600" i="1" dirty="0" smtClean="0"/>
          </a:p>
          <a:p>
            <a:r>
              <a:rPr lang="en-US" sz="1600" i="1" dirty="0" smtClean="0"/>
              <a:t>Problem </a:t>
            </a:r>
            <a:r>
              <a:rPr lang="en-US" sz="1600" i="1" dirty="0"/>
              <a:t>Root Cause: </a:t>
            </a:r>
            <a:endParaRPr lang="en-US" sz="1600" i="1" dirty="0" smtClean="0"/>
          </a:p>
          <a:p>
            <a:r>
              <a:rPr lang="en-US" sz="1600" i="1" dirty="0" smtClean="0"/>
              <a:t>The </a:t>
            </a:r>
            <a:r>
              <a:rPr lang="en-US" sz="1600" i="1" dirty="0"/>
              <a:t>possible reason is that the amount of </a:t>
            </a:r>
            <a:r>
              <a:rPr lang="en-US" sz="1600" i="1" dirty="0" smtClean="0"/>
              <a:t>sliver </a:t>
            </a:r>
            <a:r>
              <a:rPr lang="en-US" sz="1600" i="1" dirty="0"/>
              <a:t>paste higher, and it close with the P/N Junction area </a:t>
            </a:r>
            <a:r>
              <a:rPr lang="en-US" sz="1600" i="1" dirty="0" smtClean="0"/>
              <a:t>causing </a:t>
            </a:r>
            <a:r>
              <a:rPr lang="en-US" sz="1600" i="1" dirty="0"/>
              <a:t>a small leakage current condition. </a:t>
            </a:r>
            <a:endParaRPr lang="en-US" sz="1600" i="1" dirty="0" smtClean="0"/>
          </a:p>
          <a:p>
            <a:r>
              <a:rPr lang="en-US" sz="1600" i="1" dirty="0" smtClean="0"/>
              <a:t>Reason </a:t>
            </a:r>
            <a:r>
              <a:rPr lang="en-US" sz="1600" i="1" dirty="0"/>
              <a:t>of screening failure : The product has an </a:t>
            </a:r>
            <a:r>
              <a:rPr lang="en-US" sz="1600" i="1" dirty="0" err="1"/>
              <a:t>Zener</a:t>
            </a:r>
            <a:r>
              <a:rPr lang="en-US" sz="1600" i="1" dirty="0"/>
              <a:t> diode. The leakage current of the chip end cannot be tested during the electrical test in the factory, resulting in such abnormal loss</a:t>
            </a:r>
            <a:r>
              <a:rPr lang="en-US" sz="1600" dirty="0"/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795" y="998293"/>
            <a:ext cx="6948867" cy="181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317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D5.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orrective 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Action ( </a:t>
            </a:r>
            <a:r>
              <a:rPr lang="en-US" altLang="zh-CN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action)</a:t>
            </a:r>
            <a:endParaRPr lang="en-US" altLang="zh-TW" sz="2400" b="1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1998" y="860916"/>
            <a:ext cx="1122599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5.1 Add </a:t>
            </a:r>
            <a:r>
              <a:rPr lang="en-US" b="1" dirty="0" err="1" smtClean="0"/>
              <a:t>Everlight</a:t>
            </a:r>
            <a:r>
              <a:rPr lang="en-US" b="1" dirty="0" smtClean="0"/>
              <a:t> OQC :</a:t>
            </a:r>
          </a:p>
          <a:p>
            <a:r>
              <a:rPr lang="en-US" dirty="0" smtClean="0"/>
              <a:t>      </a:t>
            </a:r>
          </a:p>
          <a:p>
            <a:r>
              <a:rPr lang="en-US" dirty="0" smtClean="0"/>
              <a:t>     1. From 02/May/2021, SQE request </a:t>
            </a:r>
            <a:r>
              <a:rPr lang="en-US" dirty="0" err="1" smtClean="0"/>
              <a:t>Everlight</a:t>
            </a:r>
            <a:r>
              <a:rPr lang="en-US" dirty="0" smtClean="0"/>
              <a:t> provide OQC report add new LED function test item for each shipping  </a:t>
            </a:r>
          </a:p>
          <a:p>
            <a:r>
              <a:rPr lang="en-US" dirty="0" smtClean="0"/>
              <a:t>     lots to </a:t>
            </a:r>
            <a:r>
              <a:rPr lang="en-US" dirty="0" err="1" smtClean="0"/>
              <a:t>Fii</a:t>
            </a:r>
            <a:r>
              <a:rPr lang="en-US" dirty="0" smtClean="0"/>
              <a:t>. (From the lots </a:t>
            </a:r>
            <a:r>
              <a:rPr lang="en-US" dirty="0"/>
              <a:t>change new 32K Using strict small current value to the G/B chip test in </a:t>
            </a:r>
            <a:r>
              <a:rPr lang="en-US" dirty="0" smtClean="0"/>
              <a:t>order </a:t>
            </a:r>
            <a:r>
              <a:rPr lang="en-US" dirty="0"/>
              <a:t>to control </a:t>
            </a:r>
            <a:r>
              <a:rPr lang="en-US" dirty="0" smtClean="0"/>
              <a:t>   </a:t>
            </a:r>
          </a:p>
          <a:p>
            <a:r>
              <a:rPr lang="en-US" dirty="0"/>
              <a:t> </a:t>
            </a:r>
            <a:r>
              <a:rPr lang="en-US" dirty="0" smtClean="0"/>
              <a:t>    leakage current</a:t>
            </a:r>
            <a:r>
              <a:rPr lang="en-US" dirty="0"/>
              <a:t>. ( Improved spec from </a:t>
            </a:r>
            <a:r>
              <a:rPr lang="en-US" dirty="0">
                <a:solidFill>
                  <a:srgbClr val="FF0000"/>
                </a:solidFill>
              </a:rPr>
              <a:t>10uA, 1.8~2.4V </a:t>
            </a:r>
            <a:r>
              <a:rPr lang="en-US" dirty="0"/>
              <a:t>to </a:t>
            </a:r>
            <a:r>
              <a:rPr lang="en-US" dirty="0">
                <a:solidFill>
                  <a:srgbClr val="0000FF"/>
                </a:solidFill>
              </a:rPr>
              <a:t>1uA, 2.0~2.4V </a:t>
            </a:r>
            <a:r>
              <a:rPr lang="en-US" dirty="0"/>
              <a:t>) 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                </a:t>
            </a:r>
            <a:r>
              <a:rPr lang="en-US" dirty="0" err="1" smtClean="0">
                <a:solidFill>
                  <a:srgbClr val="0000FF"/>
                </a:solidFill>
              </a:rPr>
              <a:t>SQE_Chun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Ke</a:t>
            </a:r>
            <a:r>
              <a:rPr lang="en-US" dirty="0" smtClean="0">
                <a:solidFill>
                  <a:srgbClr val="0000FF"/>
                </a:solidFill>
              </a:rPr>
              <a:t> 06-May-2021  Done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   </a:t>
            </a:r>
          </a:p>
          <a:p>
            <a:r>
              <a:rPr lang="en-US" dirty="0"/>
              <a:t> </a:t>
            </a:r>
            <a:r>
              <a:rPr lang="en-US" dirty="0" smtClean="0"/>
              <a:t>    2.  From 06/May/2021, </a:t>
            </a:r>
            <a:r>
              <a:rPr lang="en-US" dirty="0" err="1" smtClean="0"/>
              <a:t>Fii</a:t>
            </a:r>
            <a:r>
              <a:rPr lang="en-US" dirty="0" smtClean="0"/>
              <a:t> used </a:t>
            </a:r>
            <a:r>
              <a:rPr lang="en-US" dirty="0"/>
              <a:t>LED </a:t>
            </a:r>
            <a:r>
              <a:rPr lang="en-US" dirty="0" smtClean="0"/>
              <a:t>improved from </a:t>
            </a:r>
            <a:r>
              <a:rPr lang="en-US" dirty="0" err="1" smtClean="0"/>
              <a:t>Everlight</a:t>
            </a:r>
            <a:r>
              <a:rPr lang="en-US" dirty="0" smtClean="0"/>
              <a:t> Spec 1uA, tighten </a:t>
            </a:r>
            <a:r>
              <a:rPr lang="en-US" dirty="0"/>
              <a:t>test criteria. </a:t>
            </a:r>
            <a:r>
              <a:rPr lang="en-US" dirty="0" smtClean="0"/>
              <a:t>DC 04/01. </a:t>
            </a:r>
          </a:p>
          <a:p>
            <a:r>
              <a:rPr lang="en-US" dirty="0"/>
              <a:t> </a:t>
            </a:r>
            <a:r>
              <a:rPr lang="en-US" dirty="0" smtClean="0"/>
              <a:t>         ( </a:t>
            </a:r>
            <a:r>
              <a:rPr lang="en-US" dirty="0" err="1" smtClean="0"/>
              <a:t>Everligh</a:t>
            </a:r>
            <a:r>
              <a:rPr lang="en-US" dirty="0"/>
              <a:t> </a:t>
            </a:r>
            <a:r>
              <a:rPr lang="en-US" dirty="0" smtClean="0"/>
              <a:t>short team action )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            </a:t>
            </a:r>
            <a:r>
              <a:rPr lang="en-US" dirty="0" err="1" smtClean="0">
                <a:solidFill>
                  <a:srgbClr val="0000FF"/>
                </a:solidFill>
              </a:rPr>
              <a:t>SQE_Chun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Ke</a:t>
            </a:r>
            <a:r>
              <a:rPr lang="en-US" dirty="0" smtClean="0">
                <a:solidFill>
                  <a:srgbClr val="0000FF"/>
                </a:solidFill>
              </a:rPr>
              <a:t> 06-May-2021 Done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1998" y="4325025"/>
            <a:ext cx="112259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5.2 ALT reliability test final product</a:t>
            </a:r>
            <a:endParaRPr lang="en-US" b="1" dirty="0"/>
          </a:p>
          <a:p>
            <a:r>
              <a:rPr lang="en-US" dirty="0" smtClean="0"/>
              <a:t>      </a:t>
            </a:r>
            <a:endParaRPr lang="en-US" dirty="0" smtClean="0"/>
          </a:p>
          <a:p>
            <a:r>
              <a:rPr lang="en-US" dirty="0" smtClean="0"/>
              <a:t>     </a:t>
            </a:r>
            <a:r>
              <a:rPr lang="en-US" dirty="0" err="1" smtClean="0"/>
              <a:t>Fii</a:t>
            </a:r>
            <a:r>
              <a:rPr lang="en-US" dirty="0" smtClean="0"/>
              <a:t> provide 20 pcs final sample to ALT-RD for reliability test – user LED improved by </a:t>
            </a:r>
            <a:r>
              <a:rPr lang="en-US" dirty="0" err="1" smtClean="0"/>
              <a:t>Everlight</a:t>
            </a:r>
            <a:r>
              <a:rPr lang="en-US" dirty="0" smtClean="0"/>
              <a:t>. All cost charge for </a:t>
            </a:r>
            <a:r>
              <a:rPr lang="en-US" dirty="0" err="1" smtClean="0"/>
              <a:t>Evelight</a:t>
            </a:r>
            <a:r>
              <a:rPr lang="en-US" dirty="0" smtClean="0"/>
              <a:t> vendor.</a:t>
            </a:r>
            <a:endParaRPr lang="en-US" dirty="0"/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                </a:t>
            </a:r>
            <a:r>
              <a:rPr lang="en-US" dirty="0" err="1" smtClean="0">
                <a:solidFill>
                  <a:srgbClr val="0000FF"/>
                </a:solidFill>
              </a:rPr>
              <a:t>SQE_Chun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Ke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25-May-2021  Done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                </a:t>
            </a:r>
            <a:r>
              <a:rPr lang="en-US" dirty="0" err="1" smtClean="0">
                <a:solidFill>
                  <a:srgbClr val="0000FF"/>
                </a:solidFill>
              </a:rPr>
              <a:t>PM_Nelly</a:t>
            </a:r>
            <a:r>
              <a:rPr lang="en-US" dirty="0" smtClean="0">
                <a:solidFill>
                  <a:srgbClr val="0000FF"/>
                </a:solidFill>
              </a:rPr>
              <a:t>  Jun-2021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5440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87656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D5.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Corrective Action To Root Cause 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altLang="zh-CN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vendor action)</a:t>
            </a:r>
            <a:endParaRPr lang="en-US" altLang="zh-TW" sz="2400" b="1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2925" y="619658"/>
            <a:ext cx="2596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5.1 Short-term </a:t>
            </a:r>
            <a:r>
              <a:rPr lang="en-US" b="1" dirty="0"/>
              <a:t>approach: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925" y="3404847"/>
            <a:ext cx="114755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5.2 Long-term </a:t>
            </a:r>
            <a:r>
              <a:rPr lang="en-US" b="1" dirty="0"/>
              <a:t>approach: </a:t>
            </a:r>
            <a:endParaRPr lang="en-US" b="1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584086" y="3841845"/>
            <a:ext cx="1147552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Silver </a:t>
            </a:r>
            <a:r>
              <a:rPr lang="en-US" dirty="0"/>
              <a:t>paste change to insulating paste,5/18 168hr </a:t>
            </a:r>
            <a:r>
              <a:rPr lang="en-US" dirty="0" err="1"/>
              <a:t>rel</a:t>
            </a:r>
            <a:r>
              <a:rPr lang="en-US" dirty="0"/>
              <a:t> test completed,5/20 report </a:t>
            </a:r>
            <a:r>
              <a:rPr lang="en-US" dirty="0" smtClean="0"/>
              <a:t>out; ECN procedure, modify </a:t>
            </a:r>
            <a:r>
              <a:rPr lang="en-US" dirty="0"/>
              <a:t>it in </a:t>
            </a:r>
            <a:r>
              <a:rPr lang="en-US" dirty="0" smtClean="0"/>
              <a:t>BOM. R </a:t>
            </a:r>
            <a:r>
              <a:rPr lang="en-US" dirty="0"/>
              <a:t>&amp; D team evaluate the solution of changing the silver paste to insulating paste.</a:t>
            </a:r>
          </a:p>
          <a:p>
            <a:r>
              <a:rPr lang="en-US" dirty="0"/>
              <a:t>The schedule as follows:</a:t>
            </a:r>
          </a:p>
          <a:p>
            <a:r>
              <a:rPr lang="en-US" dirty="0"/>
              <a:t>Trial production order/material </a:t>
            </a:r>
            <a:r>
              <a:rPr lang="en-US" dirty="0" smtClean="0"/>
              <a:t>requisition-4/12 </a:t>
            </a:r>
            <a:r>
              <a:rPr lang="en-US" dirty="0" smtClean="0">
                <a:solidFill>
                  <a:srgbClr val="0000FF"/>
                </a:solidFill>
              </a:rPr>
              <a:t>Done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dirty="0"/>
              <a:t>Trial production was </a:t>
            </a:r>
            <a:r>
              <a:rPr lang="en-US" dirty="0" smtClean="0"/>
              <a:t>completed-4/21 </a:t>
            </a:r>
            <a:r>
              <a:rPr lang="en-US" dirty="0" smtClean="0">
                <a:solidFill>
                  <a:srgbClr val="0000FF"/>
                </a:solidFill>
              </a:rPr>
              <a:t>Done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dirty="0"/>
              <a:t>Provide trial production </a:t>
            </a:r>
            <a:r>
              <a:rPr lang="en-US" dirty="0" smtClean="0"/>
              <a:t>report-4/28 </a:t>
            </a:r>
            <a:r>
              <a:rPr lang="en-US" dirty="0" smtClean="0">
                <a:solidFill>
                  <a:srgbClr val="0000FF"/>
                </a:solidFill>
              </a:rPr>
              <a:t>Done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dirty="0"/>
              <a:t>Reliability Analysis </a:t>
            </a:r>
            <a:r>
              <a:rPr lang="en-US" dirty="0" smtClean="0"/>
              <a:t>Report-5/20 </a:t>
            </a:r>
            <a:r>
              <a:rPr lang="en-US" dirty="0" smtClean="0">
                <a:solidFill>
                  <a:srgbClr val="0000FF"/>
                </a:solidFill>
              </a:rPr>
              <a:t>Done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97" y="1119139"/>
            <a:ext cx="10962080" cy="212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40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2819" y="616410"/>
            <a:ext cx="113092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Corrective </a:t>
            </a:r>
            <a:r>
              <a:rPr lang="en-US" b="1" dirty="0"/>
              <a:t>Action To Root </a:t>
            </a:r>
            <a:r>
              <a:rPr lang="en-US" b="1" dirty="0" smtClean="0"/>
              <a:t>Cause:</a:t>
            </a:r>
            <a:r>
              <a:rPr lang="zh-TW" altLang="en-US" b="1" dirty="0" smtClean="0"/>
              <a:t> </a:t>
            </a:r>
            <a:r>
              <a:rPr lang="en-US" b="1" dirty="0"/>
              <a:t>Verification of screening method using small current: </a:t>
            </a:r>
            <a:endParaRPr lang="en-US" b="1" dirty="0" smtClean="0"/>
          </a:p>
          <a:p>
            <a:r>
              <a:rPr lang="en-US" dirty="0" smtClean="0"/>
              <a:t>We </a:t>
            </a:r>
            <a:r>
              <a:rPr lang="en-US" dirty="0"/>
              <a:t>made the silver paste amount higher on purpose for experiment. And using strict small current value for screening leakage current. </a:t>
            </a:r>
            <a:r>
              <a:rPr lang="en-US" dirty="0" smtClean="0"/>
              <a:t>After </a:t>
            </a:r>
            <a:r>
              <a:rPr lang="en-US" dirty="0"/>
              <a:t>that, picking out the abnormal material’s </a:t>
            </a:r>
            <a:r>
              <a:rPr lang="en-US" dirty="0" err="1"/>
              <a:t>Zener</a:t>
            </a:r>
            <a:r>
              <a:rPr lang="en-US" dirty="0"/>
              <a:t> to measure whether there is leakage current in G/B chip. Indeed, the leakage current is found. The screening method is work.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51" y="1875009"/>
            <a:ext cx="9537927" cy="453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98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3725" y="4516132"/>
            <a:ext cx="114536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Reliability </a:t>
            </a:r>
            <a:r>
              <a:rPr lang="en-US" sz="1600" dirty="0"/>
              <a:t>time: </a:t>
            </a:r>
            <a:r>
              <a:rPr lang="en-US" sz="1600" dirty="0" smtClean="0"/>
              <a:t> </a:t>
            </a:r>
            <a:r>
              <a:rPr lang="en-US" sz="1600" dirty="0"/>
              <a:t>According to past experience, the feasibility of material change can be estimated based on the light decline condition </a:t>
            </a:r>
            <a:r>
              <a:rPr lang="en-US" sz="1600" dirty="0" smtClean="0"/>
              <a:t>after 168HR </a:t>
            </a:r>
            <a:r>
              <a:rPr lang="en-US" sz="1600" dirty="0"/>
              <a:t>test.</a:t>
            </a:r>
            <a:endParaRPr lang="en-US" sz="16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8542" y="1807777"/>
            <a:ext cx="7403690" cy="2537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93725" y="607448"/>
            <a:ext cx="115967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Comparison of photoelectric property between silver paste and insulating paste material: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changes can still meet the Customer specifications. </a:t>
            </a:r>
            <a:endParaRPr lang="en-US" dirty="0" smtClean="0"/>
          </a:p>
          <a:p>
            <a:r>
              <a:rPr lang="en-US" dirty="0" smtClean="0"/>
              <a:t>1.After </a:t>
            </a:r>
            <a:r>
              <a:rPr lang="en-US" dirty="0"/>
              <a:t>silver paste is changed to insulating paste, only LED Luminous intensity is affected</a:t>
            </a:r>
            <a:r>
              <a:rPr lang="en-US" dirty="0" smtClean="0"/>
              <a:t>。</a:t>
            </a:r>
          </a:p>
          <a:p>
            <a:r>
              <a:rPr lang="en-US" dirty="0" smtClean="0"/>
              <a:t>2.Luminous </a:t>
            </a:r>
            <a:r>
              <a:rPr lang="en-US" dirty="0"/>
              <a:t>intensity is still up to spec。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8541" y="4938712"/>
            <a:ext cx="5598925" cy="1600200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9988919"/>
              </p:ext>
            </p:extLst>
          </p:nvPr>
        </p:nvGraphicFramePr>
        <p:xfrm>
          <a:off x="919534" y="2151373"/>
          <a:ext cx="1637376" cy="1381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6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19534" y="2151373"/>
                        <a:ext cx="1637376" cy="13815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1202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010" y="2039454"/>
            <a:ext cx="10673557" cy="298974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5778" y="839124"/>
            <a:ext cx="111280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Short-term : 1uA,tighten test criteria</a:t>
            </a:r>
            <a:r>
              <a:rPr lang="en-US" dirty="0" smtClean="0"/>
              <a:t>. 04/01 installed</a:t>
            </a:r>
            <a:r>
              <a:rPr lang="en-US" dirty="0" smtClean="0">
                <a:solidFill>
                  <a:srgbClr val="0000FF"/>
                </a:solidFill>
              </a:rPr>
              <a:t>. ( Done 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dirty="0"/>
              <a:t>Long-term : Silver paste change to insulating paste, 5/18 168hr </a:t>
            </a:r>
            <a:r>
              <a:rPr lang="en-US" dirty="0" err="1"/>
              <a:t>rel</a:t>
            </a:r>
            <a:r>
              <a:rPr lang="en-US" dirty="0"/>
              <a:t> test completed,5/20 report out; ( </a:t>
            </a:r>
            <a:r>
              <a:rPr lang="en-US" dirty="0">
                <a:solidFill>
                  <a:srgbClr val="0000FF"/>
                </a:solidFill>
              </a:rPr>
              <a:t>Done ) </a:t>
            </a:r>
          </a:p>
          <a:p>
            <a:r>
              <a:rPr lang="en-US" dirty="0"/>
              <a:t>                      ECN procedure, modify it in BOM on 5/27. ( On Going )</a:t>
            </a:r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65020" y="5156021"/>
            <a:ext cx="106887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Small current screening fail material 500HR(5/20) confirmation: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After 168HR of small-current screening, the Fail material appears the same abnormal condition as the customer</a:t>
            </a:r>
            <a:r>
              <a:rPr lang="en-US" dirty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The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customer abnormal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color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shift can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occur again</a:t>
            </a:r>
            <a:r>
              <a:rPr lang="en-US" dirty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The control group still had no discoloration at 500HR	</a:t>
            </a:r>
          </a:p>
        </p:txBody>
      </p:sp>
    </p:spTree>
    <p:extLst>
      <p:ext uri="{BB962C8B-B14F-4D97-AF65-F5344CB8AC3E}">
        <p14:creationId xmlns:p14="http://schemas.microsoft.com/office/powerpoint/2010/main" val="869732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5778" y="839124"/>
            <a:ext cx="111280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Reliability Testing Report 168hr </a:t>
            </a:r>
            <a:r>
              <a:rPr lang="en-US" dirty="0" err="1"/>
              <a:t>rel</a:t>
            </a:r>
            <a:r>
              <a:rPr lang="en-US" dirty="0"/>
              <a:t> test completed,5/20 report </a:t>
            </a:r>
            <a:r>
              <a:rPr lang="en-US" dirty="0" smtClean="0"/>
              <a:t>out; ( </a:t>
            </a:r>
            <a:r>
              <a:rPr lang="en-US" dirty="0" smtClean="0">
                <a:solidFill>
                  <a:srgbClr val="0000FF"/>
                </a:solidFill>
              </a:rPr>
              <a:t>Done )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26" y="1579401"/>
            <a:ext cx="10358847" cy="477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873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774230"/>
              </p:ext>
            </p:extLst>
          </p:nvPr>
        </p:nvGraphicFramePr>
        <p:xfrm>
          <a:off x="415806" y="1755393"/>
          <a:ext cx="11089230" cy="2182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7846">
                  <a:extLst>
                    <a:ext uri="{9D8B030D-6E8A-4147-A177-3AD203B41FA5}">
                      <a16:colId xmlns:a16="http://schemas.microsoft.com/office/drawing/2014/main" val="849686316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val="94345878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val="554251325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val="3243211037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val="1426030532"/>
                    </a:ext>
                  </a:extLst>
                </a:gridCol>
              </a:tblGrid>
              <a:tr h="453417"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SOP check LED  on Test Function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845518"/>
                  </a:ext>
                </a:extLst>
              </a:tr>
              <a:tr h="5126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FT1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FT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RC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OBA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Quality Alert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938819"/>
                  </a:ext>
                </a:extLst>
              </a:tr>
              <a:tr h="1216329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510901"/>
                  </a:ext>
                </a:extLst>
              </a:tr>
            </a:tbl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488650"/>
              </p:ext>
            </p:extLst>
          </p:nvPr>
        </p:nvGraphicFramePr>
        <p:xfrm>
          <a:off x="876517" y="2846605"/>
          <a:ext cx="1257573" cy="104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37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6517" y="2846605"/>
                        <a:ext cx="1257573" cy="104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1259157"/>
              </p:ext>
            </p:extLst>
          </p:nvPr>
        </p:nvGraphicFramePr>
        <p:xfrm>
          <a:off x="3071416" y="2861809"/>
          <a:ext cx="1239746" cy="104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38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71416" y="2861809"/>
                        <a:ext cx="1239746" cy="104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627054"/>
              </p:ext>
            </p:extLst>
          </p:nvPr>
        </p:nvGraphicFramePr>
        <p:xfrm>
          <a:off x="5315246" y="2846605"/>
          <a:ext cx="1275787" cy="107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39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15246" y="2846605"/>
                        <a:ext cx="1275787" cy="107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105931"/>
              </p:ext>
            </p:extLst>
          </p:nvPr>
        </p:nvGraphicFramePr>
        <p:xfrm>
          <a:off x="7683957" y="2846606"/>
          <a:ext cx="1239745" cy="1046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40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683957" y="2846606"/>
                        <a:ext cx="1239745" cy="1046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13632" y="745603"/>
            <a:ext cx="11333702" cy="822327"/>
          </a:xfrm>
          <a:prstGeom prst="roundRect">
            <a:avLst>
              <a:gd name="adj" fmla="val 57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Quality alert and SOP were already updated inspection requirement and hang on production line, IPQC keep audit and verifying  the implementation on production line.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655014"/>
              </p:ext>
            </p:extLst>
          </p:nvPr>
        </p:nvGraphicFramePr>
        <p:xfrm>
          <a:off x="9920303" y="2801998"/>
          <a:ext cx="1146718" cy="873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41" name="Acrobat Document" showAsIcon="1" r:id="rId12" imgW="914400" imgH="771480" progId="AcroExch.Document.DC">
                  <p:embed/>
                </p:oleObj>
              </mc:Choice>
              <mc:Fallback>
                <p:oleObj name="Acrobat Document" showAsIcon="1" r:id="rId12" imgW="914400" imgH="771480" progId="AcroExch.Document.DC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920303" y="2801998"/>
                        <a:ext cx="1146718" cy="8734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54314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D7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Prevent recurrence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3" descr="C:\Users\V0901210\Desktop\307437d20e828cafef7c3d7792e814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973" y="2172536"/>
            <a:ext cx="7934188" cy="4183814"/>
          </a:xfrm>
          <a:prstGeom prst="rect">
            <a:avLst/>
          </a:prstGeom>
          <a:noFill/>
        </p:spPr>
      </p:pic>
      <p:sp>
        <p:nvSpPr>
          <p:cNvPr id="8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13632" y="745603"/>
            <a:ext cx="11333702" cy="1205860"/>
          </a:xfrm>
          <a:prstGeom prst="roundRect">
            <a:avLst>
              <a:gd name="adj" fmla="val 57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Line leader remind all operators before production and monitor their operating daily.</a:t>
            </a:r>
          </a:p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IPQC will random sample check all test station and OBA station follow AQL .</a:t>
            </a:r>
          </a:p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     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Owner: PD/PQE: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Huu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Loi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Luu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Mien</a:t>
            </a:r>
          </a:p>
        </p:txBody>
      </p:sp>
    </p:spTree>
    <p:extLst>
      <p:ext uri="{BB962C8B-B14F-4D97-AF65-F5344CB8AC3E}">
        <p14:creationId xmlns:p14="http://schemas.microsoft.com/office/powerpoint/2010/main" val="3373560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33163</TotalTime>
  <Words>1595</Words>
  <Application>Microsoft Office PowerPoint</Application>
  <PresentationFormat>Widescreen</PresentationFormat>
  <Paragraphs>215</Paragraphs>
  <Slides>20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4" baseType="lpstr">
      <vt:lpstr>Microsoft YaHei</vt:lpstr>
      <vt:lpstr>宋体</vt:lpstr>
      <vt:lpstr>新細明體</vt:lpstr>
      <vt:lpstr>標楷體</vt:lpstr>
      <vt:lpstr>Arial</vt:lpstr>
      <vt:lpstr>Calibri</vt:lpstr>
      <vt:lpstr>Calibri Light</vt:lpstr>
      <vt:lpstr>Times New Roman</vt:lpstr>
      <vt:lpstr>Wingdings</vt:lpstr>
      <vt:lpstr>Office 佈景主題</vt:lpstr>
      <vt:lpstr>1_Office 佈景主題</vt:lpstr>
      <vt:lpstr>Worksheet</vt:lpstr>
      <vt:lpstr>Acrobat Document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Nguyen Thi Hang</cp:lastModifiedBy>
  <cp:revision>4990</cp:revision>
  <dcterms:created xsi:type="dcterms:W3CDTF">2020-08-07T01:32:39Z</dcterms:created>
  <dcterms:modified xsi:type="dcterms:W3CDTF">2021-05-26T11:02:29Z</dcterms:modified>
</cp:coreProperties>
</file>